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4"/>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540"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8A10299-ABDA-475E-8B5B-C586241B5E40}" type="datetimeFigureOut">
              <a:rPr lang="en-AU" smtClean="0"/>
              <a:t>17/10/2012</a:t>
            </a:fld>
            <a:endParaRPr lang="en-AU"/>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AU"/>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AU"/>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6421BE2-01B6-48E1-9283-9114291DDD1C}" type="slidenum">
              <a:rPr lang="en-AU" smtClean="0"/>
              <a:t>‹#›</a:t>
            </a:fld>
            <a:endParaRPr lang="en-AU"/>
          </a:p>
        </p:txBody>
      </p:sp>
    </p:spTree>
    <p:extLst>
      <p:ext uri="{BB962C8B-B14F-4D97-AF65-F5344CB8AC3E}">
        <p14:creationId xmlns:p14="http://schemas.microsoft.com/office/powerpoint/2010/main" val="413439527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D6421BE2-01B6-48E1-9283-9114291DDD1C}" type="slidenum">
              <a:rPr lang="en-AU" smtClean="0"/>
              <a:t>1</a:t>
            </a:fld>
            <a:endParaRPr lang="en-AU"/>
          </a:p>
        </p:txBody>
      </p:sp>
    </p:spTree>
    <p:extLst>
      <p:ext uri="{BB962C8B-B14F-4D97-AF65-F5344CB8AC3E}">
        <p14:creationId xmlns:p14="http://schemas.microsoft.com/office/powerpoint/2010/main" val="303737512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9BAE0298-893A-4651-8222-A318BD7352AE}" type="datetimeFigureOut">
              <a:rPr lang="en-AU" smtClean="0"/>
              <a:t>17/10/2012</a:t>
            </a:fld>
            <a:endParaRPr lang="en-AU"/>
          </a:p>
        </p:txBody>
      </p:sp>
      <p:sp>
        <p:nvSpPr>
          <p:cNvPr id="19" name="Footer Placeholder 18"/>
          <p:cNvSpPr>
            <a:spLocks noGrp="1"/>
          </p:cNvSpPr>
          <p:nvPr>
            <p:ph type="ftr" sz="quarter" idx="11"/>
          </p:nvPr>
        </p:nvSpPr>
        <p:spPr/>
        <p:txBody>
          <a:bodyPr/>
          <a:lstStyle/>
          <a:p>
            <a:endParaRPr lang="en-AU"/>
          </a:p>
        </p:txBody>
      </p:sp>
      <p:sp>
        <p:nvSpPr>
          <p:cNvPr id="27" name="Slide Number Placeholder 26"/>
          <p:cNvSpPr>
            <a:spLocks noGrp="1"/>
          </p:cNvSpPr>
          <p:nvPr>
            <p:ph type="sldNum" sz="quarter" idx="12"/>
          </p:nvPr>
        </p:nvSpPr>
        <p:spPr/>
        <p:txBody>
          <a:bodyPr/>
          <a:lstStyle/>
          <a:p>
            <a:fld id="{65A65653-62B4-4A99-A46E-A1C17E021146}" type="slidenum">
              <a:rPr lang="en-AU" smtClean="0"/>
              <a:t>‹#›</a:t>
            </a:fld>
            <a:endParaRPr lang="en-AU"/>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BAE0298-893A-4651-8222-A318BD7352AE}" type="datetimeFigureOut">
              <a:rPr lang="en-AU" smtClean="0"/>
              <a:t>17/10/2012</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65A65653-62B4-4A99-A46E-A1C17E021146}" type="slidenum">
              <a:rPr lang="en-AU" smtClean="0"/>
              <a:t>‹#›</a:t>
            </a:fld>
            <a:endParaRPr lang="en-A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BAE0298-893A-4651-8222-A318BD7352AE}" type="datetimeFigureOut">
              <a:rPr lang="en-AU" smtClean="0"/>
              <a:t>17/10/2012</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65A65653-62B4-4A99-A46E-A1C17E021146}" type="slidenum">
              <a:rPr lang="en-AU" smtClean="0"/>
              <a:t>‹#›</a:t>
            </a:fld>
            <a:endParaRPr lang="en-A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BAE0298-893A-4651-8222-A318BD7352AE}" type="datetimeFigureOut">
              <a:rPr lang="en-AU" smtClean="0"/>
              <a:t>17/10/2012</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65A65653-62B4-4A99-A46E-A1C17E021146}" type="slidenum">
              <a:rPr lang="en-AU" smtClean="0"/>
              <a:t>‹#›</a:t>
            </a:fld>
            <a:endParaRPr lang="en-A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9BAE0298-893A-4651-8222-A318BD7352AE}" type="datetimeFigureOut">
              <a:rPr lang="en-AU" smtClean="0"/>
              <a:t>17/10/2012</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65A65653-62B4-4A99-A46E-A1C17E021146}" type="slidenum">
              <a:rPr lang="en-AU" smtClean="0"/>
              <a:t>‹#›</a:t>
            </a:fld>
            <a:endParaRPr lang="en-A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9BAE0298-893A-4651-8222-A318BD7352AE}" type="datetimeFigureOut">
              <a:rPr lang="en-AU" smtClean="0"/>
              <a:t>17/10/2012</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65A65653-62B4-4A99-A46E-A1C17E021146}" type="slidenum">
              <a:rPr lang="en-AU" smtClean="0"/>
              <a:t>‹#›</a:t>
            </a:fld>
            <a:endParaRPr lang="en-A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9BAE0298-893A-4651-8222-A318BD7352AE}" type="datetimeFigureOut">
              <a:rPr lang="en-AU" smtClean="0"/>
              <a:t>17/10/2012</a:t>
            </a:fld>
            <a:endParaRPr lang="en-AU"/>
          </a:p>
        </p:txBody>
      </p:sp>
      <p:sp>
        <p:nvSpPr>
          <p:cNvPr id="8" name="Footer Placeholder 7"/>
          <p:cNvSpPr>
            <a:spLocks noGrp="1"/>
          </p:cNvSpPr>
          <p:nvPr>
            <p:ph type="ftr" sz="quarter" idx="11"/>
          </p:nvPr>
        </p:nvSpPr>
        <p:spPr/>
        <p:txBody>
          <a:bodyPr/>
          <a:lstStyle/>
          <a:p>
            <a:endParaRPr lang="en-AU"/>
          </a:p>
        </p:txBody>
      </p:sp>
      <p:sp>
        <p:nvSpPr>
          <p:cNvPr id="9" name="Slide Number Placeholder 8"/>
          <p:cNvSpPr>
            <a:spLocks noGrp="1"/>
          </p:cNvSpPr>
          <p:nvPr>
            <p:ph type="sldNum" sz="quarter" idx="12"/>
          </p:nvPr>
        </p:nvSpPr>
        <p:spPr/>
        <p:txBody>
          <a:bodyPr/>
          <a:lstStyle/>
          <a:p>
            <a:fld id="{65A65653-62B4-4A99-A46E-A1C17E021146}" type="slidenum">
              <a:rPr lang="en-AU" smtClean="0"/>
              <a:t>‹#›</a:t>
            </a:fld>
            <a:endParaRPr lang="en-A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9BAE0298-893A-4651-8222-A318BD7352AE}" type="datetimeFigureOut">
              <a:rPr lang="en-AU" smtClean="0"/>
              <a:t>17/10/2012</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65A65653-62B4-4A99-A46E-A1C17E021146}" type="slidenum">
              <a:rPr lang="en-AU" smtClean="0"/>
              <a:t>‹#›</a:t>
            </a:fld>
            <a:endParaRPr lang="en-A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BAE0298-893A-4651-8222-A318BD7352AE}" type="datetimeFigureOut">
              <a:rPr lang="en-AU" smtClean="0"/>
              <a:t>17/10/2012</a:t>
            </a:fld>
            <a:endParaRPr lang="en-AU"/>
          </a:p>
        </p:txBody>
      </p:sp>
      <p:sp>
        <p:nvSpPr>
          <p:cNvPr id="3" name="Footer Placeholder 2"/>
          <p:cNvSpPr>
            <a:spLocks noGrp="1"/>
          </p:cNvSpPr>
          <p:nvPr>
            <p:ph type="ftr" sz="quarter" idx="11"/>
          </p:nvPr>
        </p:nvSpPr>
        <p:spPr/>
        <p:txBody>
          <a:bodyPr/>
          <a:lstStyle/>
          <a:p>
            <a:endParaRPr lang="en-AU"/>
          </a:p>
        </p:txBody>
      </p:sp>
      <p:sp>
        <p:nvSpPr>
          <p:cNvPr id="4" name="Slide Number Placeholder 3"/>
          <p:cNvSpPr>
            <a:spLocks noGrp="1"/>
          </p:cNvSpPr>
          <p:nvPr>
            <p:ph type="sldNum" sz="quarter" idx="12"/>
          </p:nvPr>
        </p:nvSpPr>
        <p:spPr/>
        <p:txBody>
          <a:bodyPr/>
          <a:lstStyle/>
          <a:p>
            <a:fld id="{65A65653-62B4-4A99-A46E-A1C17E021146}" type="slidenum">
              <a:rPr lang="en-AU" smtClean="0"/>
              <a:t>‹#›</a:t>
            </a:fld>
            <a:endParaRPr lang="en-A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9BAE0298-893A-4651-8222-A318BD7352AE}" type="datetimeFigureOut">
              <a:rPr lang="en-AU" smtClean="0"/>
              <a:t>17/10/2012</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65A65653-62B4-4A99-A46E-A1C17E021146}" type="slidenum">
              <a:rPr lang="en-AU" smtClean="0"/>
              <a:t>‹#›</a:t>
            </a:fld>
            <a:endParaRPr lang="en-A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9BAE0298-893A-4651-8222-A318BD7352AE}" type="datetimeFigureOut">
              <a:rPr lang="en-AU" smtClean="0"/>
              <a:t>17/10/2012</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a:xfrm>
            <a:off x="8077200" y="6356350"/>
            <a:ext cx="609600" cy="365125"/>
          </a:xfrm>
        </p:spPr>
        <p:txBody>
          <a:bodyPr/>
          <a:lstStyle/>
          <a:p>
            <a:fld id="{65A65653-62B4-4A99-A46E-A1C17E021146}" type="slidenum">
              <a:rPr lang="en-AU" smtClean="0"/>
              <a:t>‹#›</a:t>
            </a:fld>
            <a:endParaRPr lang="en-AU"/>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9BAE0298-893A-4651-8222-A318BD7352AE}" type="datetimeFigureOut">
              <a:rPr lang="en-AU" smtClean="0"/>
              <a:t>17/10/2012</a:t>
            </a:fld>
            <a:endParaRPr lang="en-AU"/>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AU"/>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65A65653-62B4-4A99-A46E-A1C17E021146}" type="slidenum">
              <a:rPr lang="en-AU" smtClean="0"/>
              <a:t>‹#›</a:t>
            </a:fld>
            <a:endParaRPr lang="en-AU"/>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AU" dirty="0" smtClean="0"/>
              <a:t>Al Qaeda</a:t>
            </a:r>
            <a:endParaRPr lang="en-AU" dirty="0"/>
          </a:p>
        </p:txBody>
      </p:sp>
      <p:sp>
        <p:nvSpPr>
          <p:cNvPr id="3" name="Subtitle 2"/>
          <p:cNvSpPr>
            <a:spLocks noGrp="1"/>
          </p:cNvSpPr>
          <p:nvPr>
            <p:ph type="subTitle" idx="1"/>
          </p:nvPr>
        </p:nvSpPr>
        <p:spPr/>
        <p:txBody>
          <a:bodyPr/>
          <a:lstStyle/>
          <a:p>
            <a:endParaRPr lang="en-AU"/>
          </a:p>
        </p:txBody>
      </p:sp>
      <p:sp>
        <p:nvSpPr>
          <p:cNvPr id="4" name="AutoShape 2" descr="data:image/jpeg;base64,/9j/4AAQSkZJRgABAQAAAQABAAD/2wCEAAkGBhQSERUTExQVFRUWGBgaFxgYFxgYHBgXGBgXGBcYHhgYHSYeGBokGRcXHy8gIycpLCwsFx4xNTAqNSYrLCkBCQoKDgwOGg8PGiwkHSQsLCwsKSwsLiwsLCwsLCwpLC0sKSwsLCwsLCwsLCwsKSwsLCwsKSwsLCwsKSwsLCwpLP/AABEIAMMBAwMBIgACEQEDEQH/xAAcAAABBQEBAQAAAAAAAAAAAAAFAAIDBAYBBwj/xABEEAABAwIEAwUFBgMFCAMBAAABAgMRACEEEjFBBVFhBhMicYEyQpGhsQcjUsHR8BRy4TNDYoKSFRYkU5Oy0vE0g6Jj/8QAGgEAAgMBAQAAAAAAAAAAAAAAAgQAAQMFBv/EADARAAICAQMDAgQEBwEAAAAAAAABAhEDEiExBEFREyIyYXGBUpHR8BRCQ6Gx4fEj/9oADAMBAAIRAxEAPwD2rMedIKNKK7RFCCjXc1cpVCHc1LNXKhxeLQ0hTjiglCAVKJ2AqEJXHgkEqIAGpJgD1NecO/bMxh1PIePfFKz3amcpCkm4BWcqZBtIF+utecds+0rmOxC3VKUlr2WkExlQNCRpmVqT6bVnFsIGoPnJFDZR6E19vGLK1HuWMh9lJDhKf8yT4vgKO9n/ALcUrcCMU2htB/vG1LVlOwU2U5oPMG3KvGFhrnB/nn86YQRdKsw5G/zqWQ+sFcWQ4yHGnErSv2VJII6wRvUIfWEiVGdTevmzsz24xGAXLSpbKpW0uSg6SbXSqB7Q+B0r6MW6HAkpMpUkKkboNwfURWU7uzWAxXEVAZs6jyE69KzPGu0TqEEh9YKjFj7P4vKLD1otxTFAdAAT6i9eccVxRecJFsx0PMxb4fOuflyO6sbxwXIRY7RYv21Yh4ibDMbzMDyqQdp8UZAxDp2nNadz6aVRUiMoF8tp+qvlAqNlO518qX1y8muleAt/vFiR/fukb+M1w9osVNsQ7H8x1ocrWmgECx06fuKrXLyTSvATb7S4kkgYh0ka+IiKa72kxQP/AMh3/UaoFQBmb2+FNXfSKmuXll6F4Ch7R4kj+3eE/wCI10do8Tu+7HPOf360LzQL09KqrXLyytK8FlfaHFgyMQ9F7ZzUWL7YYhtBUrEu2E+2fT1qvjMYhpsrUbJ1/fwoDgsAp9ffOiE3KEG1tQpU6bQKJSly26BaXCRcw3aXiDgK1Yt9OYHIlLhF4ken61Rd7Z4+LYzEf9RVFw17PTp+VZ7H4cJcWnQTby1/Ojjlk3yBLEkjp7b8QF/4zEf9Q05fb7iAH/ynz/8AYr6ULDYun4Gocm1beo+5hpQfw32g442/in/VZo9wbtlilpVOIeJSZMrNwoW9JB+NYBTYP66H40a7Jv8A3pbUbqSQnqQCq4/ywI/FWOe3BuLZthemas3bnaXFZSvv3cuoMqAHU6nmLCgnEu3eKbWkd9iCVeJIz5QADGUnczqCmrXCUg5mcxClyL3GUC0TZPIR1NZ/jWE+7CogtL2zewrwKgq1hQBJkiVUl0836mmTdfVj2aFY5OKVr5BL/fTiBv36h/nc/wDIfSlVNrCkgEUq7voR+f5v9TgfxGTz/g+iKVKuxTgZylFdilNQhyvKfts7WhsIwiFf/wBHY5f3aD5nxR0TRvtT2xe/iWMI226wl7vFKeIAWUNJUpQbBnIVZIzKEwQQLg14Jh1OYklxapJJzZpVmKuZN9IvQsrkscIwjuLcyolKRqQJPlJ/YrRowDeFWAcOhw7qdJXJ6CdPSqvBcavDtlpJDaVq8S0+0kH2ss7xpyqTHN4JJBQV5wZJzKKj55v0pLIsjlXYfxPHGKffubPhuHZebzLwrKQmTZCbj1rNcbe4eoEHC5DMBTRyKHWwg+RFT4X7SWW0d33ClAiJzgHqYiPn60IZaRiHSpp4tjWMqc4+d/SslCcabNpZITtJ/v7mY4vw3uzKSVtq9lREHyUNAr5GvY/sp7XHEYIsrMvYfKiT7zRBDR/ywU+iedYDE4ZxxLjLpC1AEoWBE+YixB+tO+yB4pxL6z7KWDI5kuN5R8Z+dbepcG32FJY9MlXc9F7U8R8Pdgm+vlsPzrOYdiFa7eLoNZn1qzinc7qlq90SY95X7tFQvTMfiMq0tyHpXLbsdSpHGzPTlefDXXja37FOFhtTSqqLEpM20PX+ldCIpwOm1KJNUQhVr+dTJa/YNJI0Fp1I5A1x9ZFkp9YkVCCLe96bisQG0FRIEXMnQedOW9lTKo08qGNMl5eZY8APgRzI0UofQetXXkpjGsMp1QcdHhBlCDz/ABq68k7edEUtczz/AKVIGzqaZ34C0omJPin1A+dU3bIlRKEDU0F7QYcBSFi8ggzzGnyPyo7qY0qvxzBEsLzAyggp6xY/I1IOmR8GLcV4zO97UxaalGDWtYCBJ+AA3JOwFWeIus4cXhxcaEeEHnl/JWvKnY45S3XAlKSXIOU3UuEdyKS4JzIIUOcpMj0MRTMBxJbyVBaUwD4FBIBg+0mwAKdCOUGNanQzvyoZx0ui4+7c2TrRKilsgB5MAkwMpuDbUlJAA86y3EnMQwstLScqkkKzElIQd0/lG4rQ8NczYZBvLRKJGoAgpjr3awB1FVO2/GUw20iFlFkmASVx7ObcJ1J0kedL9Nan6dWv04f5DPUPVFTumDGeIuJSBmQI2KST69a5U+C7LYhaErzi99cu/LKY+M870q6D6nEnWpHO/h5fhPpGlSpV0QRUB7TcSxDIKm1YdttKZUt3MYvewUkJSBv4pnQUerO8c7EM4x9LuJUtxtATlYJIbzAklSkg+MmwvYAdahDzPguKf4xxNDWIfWvDtNuPNltCsMFTDQWkJVmjMVQomSAdJIrC4Ph5w5daUfEl1aDA3bJR8yDbrX0ZxxzD4Jl7G5EpUhkIzAe6knu0AaRmVp1r5pxvElqK3FmVuKVc6yoypXzPxoJEJMZjfdBgbkanoOQ6/CqSlbfKnNoGiRPl+tJbCuXw/M1myyq85FRpWT7wHS9TKw5Hu/OoHl85TVqyEiXlpulRB5gkVp/s0fUMQ4gCe8buZ0yqBBjfWsgD1rW/ZwP+KXt90qf9SKxz/AzTH8aNrirWBsnTS6r3PlUbDZA5nqfn0pz5BMD0/M/GuKB0rjnSERtyrqbX/fzpv7PpXM87WqEOlJ1I/OutgkxEa+v9KkRfpSU5rFSyxEH5VA7igi5NQ4rE5UkqNvOq2GwalkOOAwPZR9FKG55Dap8yiYpLplXs7CNep/SrmFWEnrtSbbJvcDc/veiuCwQUmQkDkpU39Y+dVuWD38QmdYmoWsElS8x1FrkQIJj50ePB1TOZHp+9arudlFlRUFAA3iCb1aBtAfHPSLeEJBKzv5yeYE9Kp8J7TF5CxlPcplIWveQQQJubGjGK4ScMSt1YKSCMsakxp6T8qxWO7Q3KW0oCUbmyEDaQNSeQ1NdTptMsdSX+xHNcZ2mWOKvllgqRkSPdzKhayNTluFwDOwH1ymEwKnD3jskTpuo9en1o7guGYvFO94pJQjKVFTqAM6RJSENqsByAsNSSTVt0hTqrABWgEcgD5c6vLkUfbH/gMIN7yBSHo1/f6VY7+IO1R4nBlJII8j9KjbwpMDn+Wp8hvSii5cGmrSG8LxlLTTsT4kglX4SkkT5lKiB1A5U7sfwMPuKfelKEpITMwDqlJI/1HnYbqoQxhwt5tpRAbzJ/zKJgrINvCLhPOBzr0HAsKZeDSMoSIzJN5y6pBvcnxEkGd6vL/wCUdMeXywsd5Xb4RSRh3yJSQQSTKnGgSSSVEiREmTpvSqTiPAi46pYaAzGfEAT9Ph0ilXP+/wC/zOls99j2ulSrtepOCcpV2Kq8S4glhtTi8xCdkpKiSTAACRNQgD7c45tDPdqXlU7ZICO8WqPEQluDmPh5RcaajwXj3Y53DPNtvDLLSXE7gyfZJgXHsnr517p2a4c89iXcbiUZCQG2G/wMg5iT4jK1KibbAAkVmftQdOKxLOHaazKZWQpwkZSpbKnFYcDUq7pPeToCED3qFqyjywsxtFV3GRv9aIYhMVQeXWMgipiGqorSasYh+qjjlWRkZFbDsO2oJecixAQDvrmUB0smayeFSFLAKgkEiSdAJubV6dgcMhlASi6PTxWuZFiTr1pXq56Y6fJvghcr8FhK7SPhyFTEz0nS9Rhr8Oh9I9NK5Jkj8uXWa5g+PCP2a6lHUCkkVENbi3Oqsse86YtVB7G5dbUuIcSCQfypuCwip7xevup5dT1oq7sG96HYLAkkOOeaU7DqRz+lEmGCST7o1PQ7A86dhmCoyfZH6aCj2DwcxmAgaC/zmh5C4IcLhMwBUnw7Aj5npRFtE7U5wgCSdiY1JA1gamqL/GMoUUoEJb7yVKy+G4gzZBtvWkccpcIylNLksKwl5Eg8xVfivHhhUeMhSvdTofM8hVTjHa5LCTKRngEeKQJAMm23QnzrzLEYx3GvgQ45nJASn23SNhslAi6tEiaZxdM7ufBhkzKqRJxztI7i3CcxicsgSSTo22ncnkPWtT2U7EJRkcxKUlQMoaMKS3vmUffdPPQbUd7KdhUYQBx3It+LR7DQOqG5+azc+Wt7GJiJ2JHmnVJ+celaZM9+2HAMMX80gZx3iS1ICk2vlnW0bE+V6x2KBCgqIgxOo5TW7xHDsySlYtBMHflpWF47xhLaMqYJEgefU/M1lGDk6DnJJFbivEu7EJH3i7JEiYO/SfkJqkta0/dCCvLLigLNj3UDdRvpqTE6Go2G1N/eKGZ92yAduajOgGvSI2NEcHgO7QCbk3zaSo6r/IDYdSabcljjsLJOb3BzbASUqAgpgDoBtffW/MmvQGCXmmXSSCtCcxGs+wuDzKk/OsXiUfvnWl7L4wqw62wTKDP+VQg/ApH+ukpO/c/32GcftlS7m1Q8YAGRQFpInS23w9K7Wfw/G2UJCV+FQFwErtvHht8KVTW+wWlnscV2lSrtiAq4pANjeu0qhClxniacMwt5cwgTCRKlEkBKUjdRUQAOZFY1LQwOFVj8ZlGJUp5zu9Ql58ISlA3zJbbQieQXW9eSI8UQL30tefTX0r5x7c9tf47FKUVHukEhpOwTpmj8StZ8htQtlMqrcCxO9C8csARXP9pJAsaEYzFFRtQPctEbzlQGuFpVNCTULJcMoBQKgSmRIGsTcDrFencK4w26ShlCihFs0AJGuVNzJsBXlyXlTFG+ziCVlrv1tlUQEHUiTc+X1pfPiU1b7GuKbi9j0RRym2h186eFAgRzuN9DqfzoPwR5zxtOLK4AWhShdSFWIJ3hUj1q/cKMGuTKOl0PxdqyjjMYtM+yRNgomaDYvtO4LZR6GtL4SZIE9T+vrUeIbBKQIiZNuWlFGUU90VKLfDKPBcApUOui5AypO3+I9fpWlwOFCz4jA26nlTMNhiqJkzoOf9K03D+HZBKrq+g/Whk9TsJVFUcZwATBIFtBGn9amecKAVBMnYSAVHkJ3gE+lWVKSkFayAkCSToBWD4929WVwwQ2kaKIGZVxpOgJAsLm1bYcTm/kY5MmlBzGFfff3ikJBhQRr34SlKLFOYNpzqUSUhMp3ihXGu1aGi93Ue6lKk5oS2kaAElMlUiUpTaNazuP4v3SCVqiQkKMBM5AQhCUjSASItvNZvGccUEn7tOc/iGfIiNcsRnPMzA0AmuqopCLlZYeU5inQIzKWfCgqCcxJspaibJJ9VaCtGxwn+FKilQLyVEd5ImUpQUpQEKltEn2CDaZmRVbsx2kUltsIwilRmW8sOZS47fKondITog6HSKqYnt+laci2nAZcUVAyCpXs+EqtBg6xOgFA3q2Qajp3Z6Y92kC2kqQIUQCf8JgSOsVXwjkpKlSopkmTrcED5n4UD7NkrYnOFpsEkCCLDOkg7hU+hFTcW4uGkKaQQFKAKlf8tAmVfzHbynauWk1lodW8LGdr+0f920ojLZa0+0VnRpMXJnUjSY2NYx3h5Sc6xJSJibg6iCbKvqd4q1wpguuB8iG0SGE89QXT57UL7QcXLisiTKRMWiTzI2tT8Xp2MJwUo2S8PxaC5ndVClDQ6JR7qOk6npA3NHnHs95CgdCL1inmigCT6E3v4pg+7fWus4gpuCQeYtUyY9W4tHJpNK+10ol2NfyYjIdHAU+tin/APSUiswxxZyNc3n+oq7hOMDOlUZVJIUDrcXH0rL02tjTWnubp3BKCjliJ3Vzuduc0qvqfbXCxMKAUm3uqAUn5EUqV9bGtmtx7S3uj1mlSpV3TmCpUqixTpShSgJKQSBzIEx61CA3telZwOKDc5iy5Ea+wfnE18vu4S1hNe1cd+1p/BOhGJwCwlYzIOcAlO9hmTmB1GbQj18WfeUtRUkFOYk6QASZgdL0Miii9hY901B3R5H6URGGXqT5j9aqYtGUwTKjoPzPIUJZWcBG9RkHcz9fhU2IYjXNb2iBI+tT4JtBBy3VvIg+g5eVWQiaa12H73qZtuLpEdZv8amaw9TJTbkBVcl0bDgHGW1Mp7xSUupGUlRAKhOoJ9J60VgKumCOYIPrNebofMzerDXEFDQkesfSkp9IpO0xiPUNKmjY49qwHX8ial4Fw1xS84bK2xqZAEj+YifIVjzxt6LuGPj9ZrUscdUMC1CpgKnnOdUz8vjS+TA8Ud9xrDJZZaeDb4PGMJOUuIDm4UcsDkM1EcTjG2kF1aoQN9Z5ARqegrxZHaSSUODNN0jcEX3rpeU/4ESlvdXPmlHLqqix9O29+DPLkUNluGO1PbNeJUEp9mSENJ8Un8SiNVD4D50IITh/Gvxvn2QL5Z2T16/CnYh5DEIbSC6RlAGw1joNz865wbhXeuBbpVkJ8bgmSNClG+UbqEE6CnrjjXgSqU2P4L2cexrkiwSTLmUqQ2bSlIFluabwI51qXuyeFZPdIWu4CvvBKlqmJkDxGTYWIn1oxieEMKbCGhAygNhKlohLrmRGbuyJSEtz4idT5UL/AIVsL7wlISFFtrvAlwFQtmIBbShROmY5jO2lDL3KjSD0Oy032e7lqZaSnUjNlPxMJ+dZTiXBQpZAQYUcqMqkqzK9ogZSTGhM28qLYzAuBt1Skq+7P3mVau+VO2UEJbTeY9r6mMJcbCm1/gk5XFFLTav7sTmPeL3UsDXW9ZeilujZ9RKqaTJsLxBLLSWR4nki6csCZ1ncTqfhtWdM4l5TYMtJMvK/5i/wA/h5xsKnK1vLUUqy2CREqDacomDOotG1tKv4bBARh2iEDKSVawLSrqoki9U4xxty7svHc0l2RZwmG75RaTuMojQWM+gArjHZ9gZk9wk5SQpaiSVEawfTa1V3Bh8M3JecLlwhLasuogSoX9BV7A8VS4MkQlIE9Tsn5E0vkk6VDcYfiRk+1DDoKgEudyAjLmkgBItCjsMx33rPMqr1LGY5kozODM2m8ESDBiY3MiwrIdqGA5LyGi1lgLTCfZV7KzkskzAvzFb4szlSa+4j1HTqNyT+wEYVepQaqNqq3rTImmbfs/237jDttKYWsokBQQpXhzEpEgXhMD0pVj2sQQAMyh0ClD6GlS7wQbujT1ZLaz6zih/GuPM4VGd5YSNhqVHkBqaG9su2beAbkwp1QORudf8AEeSR89B08I4z2idxTpcdWVFXwA2AGgFdCwTe8b+2R0kpw7aUDZS/Er4eyPnWYd+0jHrJnErH8oQn6JrKqMGnlVSyFvF8SccVmcWpaualFRvrqbVVbdgxsfkdj+VLamFFSyhY/FhtE6k2SDuf0FBW8MTK1XJuTRN3DFasyjoIH5nzNcKYoGWRKIMSDMDyqN/BAwRM7EVeaReYBgXlOYAC1+WnSolrEW+NWQgRiVJssZh+Ia+o38xT3HEqEJIM6xy68r/SnrFJAAqiyMAcq6QNq6tYox2N4M2/iCXwe6QgrKbjOZASidYJM22Bqm0lbCinJ0gI1hVOLCEJKlE2A1/p516ZwXsxh2MHkeCXnHDmUL5USAMo0MwBfnNGsLwxlIMNNJzCISgJATyteKG8U4OkJBYV3Sk+ykklB6RqPMUlkzOXHA/iwqL35B7/AGDwjgORHdExdKlGehBJt0FZvj2BfwnhCLHR0ewEjr7nr861vCuOJXKT4XE2Uk7H9OtTcQ4yE2N+frtG9BDqGnTDydKpbxMNwTgYWM6zKFX5Kdved0tz7upi9aJ0aQLaWjpAjy+lSdniP4k4QJBS9K2UnLZerjYzbWzAem9aZfZNeZIcYUkE3UAYF9ZTIFutZ5VOcr7djLHpgq7jcRxdxtlCg1ORCATOb+7UbgJJR4BAJ8JzQSJNVmuKpcKf7JIKipK5GRZyIUJKroV4xlSQnQQSKt8ZwngDjQUC02UwFBMISlYCpjMSM0ETcbG05d7EqzhyLnuznCCApKEqC2y2HPF92UqOSPeMA10a2oTbH4jhy205VKARn71ZQnPnVOZJV3pUYG0EedBXMb3jry0OFTayCQYGZaRBXoFRsArr0NXnse7h0gApcaSpTSQHFKMkBTWVBhTRyQINvENQJoErhzyXJLufN7VvZVyzGxgWkATNxRRQDYdShDLcgCDcxuTp87VDwQhaHSCCslKVcrgqyjoLfOs3x7jRbAZSZIureLaee/won2O4DiEnvV5kIcAKRbxA6KKeUaaG9K5cUmmOY86TSod/u9iWMQMSGErQgHwZrmQRmE7iZHlXUcRZGHWQopxBcUe6KSIEAJF/jPnWzRxAo8Luv1HMdKhxPBsNiCApAJ53B63F6X1pqpDVNO0ZJziRcbbS6psIZQkAIEFeXTNJuZ+ZqtwVguJffWJTlKI5lcSPQQK0+O+zvCG/eOp6BaT81CfnQvjWIbYYGHalIkdSYuSfUfOi1b0uWZZLq3wgUrgbRHhzJ9QfrUB4Gv3SkxsbH9KI4ZeYa35fnU4Qa01yj3OfSAauGufgNKtHlPKlV+s/AWgF8a425iHVOOqKlquT9ABsALAUOKrVE854/ICnGnXyZ0S4g2kedJlyRUbSpSRyqNlyDV9iF1KqU00Vd4ZwtWIUUpKU5RJKpi5gCwkknboai3IUlKqzwLhjmJxCW2pB1KgArKkRKspgK1AjckUfH2eOHV9GmyFH8xRvsrwcYFSyS64twAZkNeFKQZi6jfMAZ6CpRDB9p8e8lw4ZbhKWoSBYXIzKnKAM1wN4j1oRh/Zi9brG/Z4HHVuKxCyVrUr+zn2jOpX5VI19maN8Qv8A6Y/8qtRolmES4R5U4q3FWeM4AYfEOMhWcIIEkRPhB2tvHpVrg/BA4O9dJSyDAj2nFfgR+atvOs5zWNWzSEHN1HkK9geF/enEutFTSUnuyoeBTsgJ1sqPEfMCvQ3sMlxJ70ZpvckR5REelQd2kshsgBAQEhIsAkCIHLz1mgKOMrbWGHZJj7tf/MA2PJYHx1FIZMrlv2Oliw6VXck4lxNeFKQTnaNs3vI5ZuY/xD1qtisYtRmbflSxThXOYW671Dh2ghEE+DY/h6E/h67UlOV7xHoqtmDcc74w4kDOmx6jkfyO1RPqzQsGx+XQ1PicLCpFQOsg3gg9DH9D60SalTJ8Nog41mShD7ZKVsrBChqLiD6KCa9WV9ogxHDE4htaW3AD30pzBBbALiSOSxoReFDevJOIOgMOJUZkQJ5yCP30oBhQVwz3hbQ4pOa5yyCcpUN4mup08noOL1KSyHr+G7RBwJeaKxoVJSkuAT/KCRa4PIxtYVxfjzPeFKVhtxZUp1p1LsKUtMZ0Sk90sa5gBoNqAcO4M7h1phSllsn+x8K4mYyk5VifrV/tbx1bmGCVgFMSSpISvKB7BGuZRJTyAk6xWqeoX4KOCcU9/wAS6SVKENTqBAT3psJUUpCQSNAOdVOMcYDSDlHjNkj5z1ioWVr/AIeXVkSZVAghJ/uxyNwI6xXcLw3NDyoSrRA91AGiOXrzvWoAI7M8GU+vvlpKm0qvPvq1y9eZv03r0QsOu3XZO94Hx/SaCYPHuMklBKJ1gBSCeeWLHrY+dSq4spV3Fd6eq8qf9KUwKzlZaoK4zK6kAuQloGHCcqUzGvMWAGpqtw5+QDn15frQbiTpdSApScoNkCQhPpBKj1PyqLCpUnQ20gA/KlMuBy3XI1hz6NpcB3EvulUA2PPLQziHDUmZiTmv1yyn4kAetSYl1TKk5vegESDFhfyIINXnxICh0neldMsU9xtzjmhsZ7hipg+n5j60USvlrQUnunFJFxmMEcgTeirThNxTE13Oati42qQDpSqMRSrOzSzHPHxVMg2qu4dKkaVaunyjFD21QvzqN5EKinOaV10ykHcVa5Iyy2qQDWv7Gr7ptTsgFasonkAdNpsr/VvWFw723wr1Tsnw5kvs4d1GYoQAJWQnMoBS/CkSpcJESY8RqnDUnFhY5qElJo0f+xlhtLy1qXmUJQl2EBCk2M7qBglUnUgWpyWnBGQNpBSCleVSlAb6+FRvzqDiWPW487he9yIQEJbS2hKQfGhJBN4yAi28HTeDCdmcSEj75MybKBVA2Gbe29qDMnHZD/T5VJe6W39i6tRClQEmQJzCemnrtVYrczeIJSAZPgCTIBIvHOKWN4HiBEvMpFgCQU5jFh1PrQDH4PEDvGQ741jKlQmUIKwVLMnwylJA3k20msIe2nJ0N5MkND0q3R58jDuYvEurQjOXHVZBsfETJ/whMTsJ8hXpfCOAJZQjOc62xCfwtzc5BzJk5je9TcH4S3hGghAkxc2k/oKi4jxQJEA0p1HUKfHArgwOP1GYjHwrKDY6ee4oHjfvFSQQB8o0g7GqWOxpJsdL+V7VcRjQ+nYLHtD8x0pNTZ0oxSJyrOkJUrxe6rTNvfYK+tVkPlEg/P8AelOSrLY3B/Ypr5Gu3WqXyDoqPup90R0pv+0UoEr9mPhUOP4kgJIsTzFooHxvh6i0FhRMEZhOkgFP1i/Sm8WPU1ewrmz+mmuWUcbjC6rNoJsOX9ar7VGF13vABNdVJJUjhNtu2ejcA40HsMlRjvEDI5zVHsn1TznQ0NxDveO3PhbNzzX+iR86yvB+KFpZKfeBEdTofQ/U1o3eFLLWQKyJiXF7mdUp5k89AOdRyUVbLScnSA2L4p3jyQgZ0oJJTPtdc2x5VoMJiw6gLTMEcrjmD5UM4hxlP8L3DKUNttKzAx4lLO5Oqj16VzghUhsjw38Wm5AnXqKpZLVklGnQXLnIj6fJVvgaidJ/D/8Ak/kTVPDPuKJnKb7gz/qEH60sWSjVGv4VA/8AckUSmgKJFLOwHohX9Klw7pynopB0jcg2k7GhbgWRmDLpHPwkUsFi/aSZRzHhm19Tp6CpqRKC/HgS02bexl6yglPoPAPlUvBcbmRB5UDxuJchAUqUkqUlJmROt4GvSrPCnMtJdTUuBzpbTJOMYWFZ/wB5rR6Gp8A/oJ9KtPEKQZE2+NQt8NgBxF0nUcjpHx2oYS1RoHPDTKy+Wx+wKVRhUWrlADZjdhXW6aNB++VJBvXSXBiWCaawq5B3/KkTFROWvVsjLXBcGXMU0gXlQPoPEfpHrXsDHD1NgvZEpvIWFfeCCbpt4j3aRIP4iBpXj+C4qvDr71sJKgkjxAkQY5EGbCiSftAxShbugf5P1UasKMtJ6a33veBWU5lyoK5kQJKiPCSVRpzihmB7bvO4l/Cklp1DikoQckqSkxAJsTHI3EETNYdHb3Gfib/6Yqrj1vY1YdUUJWge3kAmLpB/FEegqNXyH6rXCNj29SteVp8LTmAW2QoQIOVaVC6pOo0uq2hFaXD4QNpyo1ESTJJNrkm5MD6V5bg33ifvnFLMyCTIjWE/hTJOkCvQXO0jakSghQI8MGRH7mub1lxS1PyNdN726O8YxsJubanr08qyb/E5Nt6s498uEz8KCY10NAqPpXPS1s6HwK2SY/HJQmVa8qH8G4+Gni4sSlSSkgbAwQR5ECgeNxhcVJnp0FVVPV1sPSKMGpcs5mbq5SnceEegntG3ztt+xQXiXHwuQDbpWUbcv0NXe6G5IH8oPzBE0MekjB8hT66c1SVGn7KYRTriH1NhTCHAkg3CljxZSJuIF+k0d7RKAxLgUZzBJUIAElIJECAB0ofwnEN4Fpl9pYdKgZTIT4iClXg8URNlb5tst6KscXVqcVdS1FR8z+mlBL5cFY07tgPjuEyODJZCtPzFDkqBI5D51sMTh0vNlBsfd6GspieEqQYIj4/XSmsM01T5MM2PS7XAoijjnEnnmQG0rUbBZAmPhuRegCGyNTajXZriPdO5Z8K/CZ5+6fy9avLHa+aBxSadXyUEcPUCrOlYSn8VjOxg30q809Hd5VGFEhWvL5Ve4614grODNsv/AKqPhqkhseGTFrDrNBGepWTJBQlSGYPFBKjMm/Xn6U7i+KCsqgCI+um5NcQhWdRSgDzgb1JxDOE6fufPrVmZMrGq7kyNBuDWcXiyHCr96VdXiVZYI2G1B1ruT+96KKKYYaQpcL9rL8wdR5x9KL4SDcXqhwVz7qNjvyKTt6fSrOHaWVEoSf8AEkbnmnmTrApfLDUMYMml7hVDtRYbGFKizNlDMk/hPsk+RGWarIxM6VW4s4U92tJhQJHof6xWGJVKhrNUoWg0Hh+Bxe2ZKQUmLWM386VUGOLlCEpA0A5biaVMaTn2AEq8I8/0ro1qLCGWx0J/KpQnem0UTrcpi7ikRSUKssiQbRUYGVXQ1P3RmwmiGC4KVKhYiwVl3gnwzGkwetReASPAYDvDvl+vQfrtWoaaS2i8JSkXJsAN/wD3vUKilpBJyhKYzE+6OUbnkkc6xvaLjjj0AJUhn3Qfej3jz+gqyEnaHtL3pKGvC3udCvz5J6VQ4dxdbJ8JtuNv/dDRSJqpQUlTCjOUXcWbj/epsthUidCN/K1ZjifEFPGTpsKoJFSJrDF00MTuJtm6meVUxJe2rmSaS296c3TIuNUKvcOxXunbSqiqhEgg0MoqSoKEnF2jRZBrT21VQwmLkVdSsUhKLWzOjGSkrQSw608qvFhKwQRIHOgKVc6IYbHQI2rN7BqnswZxThpaMi6Dp06UONq1jjyVpKTcEVk3EQSORI+FqcxT1KmIZseh2gynjAdUhKgLRNhc9Kt8LdMlCRNyL7X+A1oXwBpSnAQRA0BMa9f61oWEqD5ERfWbTAMzpUUVHZGUpOW7KykLzqGZN+RT0qLiaF5LgfBPTlXcaXkOKJVJjmDyFUuIcVJTlIE+SenLyqFFRSVZTbblQ5LKiYCZk/vTyq4cRbTbkKk4FgHHnm2miEuOLCUEkpGZWkkaA6etEmUWsHg1JHdmx1+En5UXwWJlQSme8GsGAEg7qB9bX10qpjeEPM52HwUOXJSqJkgHUWII0IN6aw73aQZEpi4+EH0rNvYIv4/hjhWpaYKrlSdydyALHy186AY3Ed6QhNzMAdaJ4rjalGEqgdZgQI0G/UzVpni7PdqbUrPOuVIHztNydelCo72HrenSG8AwgNpBSgmNVC//AK5dIpVisVxBa1FQmLD4ADn0pUWkC0UuH/2frP7+FT56rYFycw5R8qlKr0yCTA05J0FMQgnSjGBwZRBgKdUDkSdBzUrkkfPSrLsFY3ELbUGkCHFAEqi4zeylPK0XF55Rc5wvDpwrBW4SCoyo6knZI3Kr1ZdU3hkBbhzuKJ5BS1n5AaAbAVNgOBuOOd7iNU2Sj3U9B/5fDnQydIi3BS+Gu4oBxacraVDK3MC5i595U68tKt9ruzHdYZt0apICztCtLaATatKpvwZQIF0+R1FvOrqW04nClCtCkpVzjY+YM/Coki2jwp72iNL1xKaI8a4Sth5SFi4358j61WSitARobp4bqUJruWhIMApuWKly0oqEI9agdTU+TlXFJmrIQsOwaKsYigy0RUzD9BkhqQcJOLDylggGuoXVBp+pkOTSjgMrJYRS9ahbaC4+UC5KtPmfoauNLm1QcGEYwmJiT+Q086LGqv6AZnaQe4Rw5SFJhWXS0qGwtpRFba+8MEKIIPW6QN7cqYxh1lzMCoEwQBIEXkKEyLxcTUmJbWl5UrvAtmN9OYoxcfjAvMlRWLjmN7fUGhHG21QFEj4jX9miPaDEqSlAzC52I6cqAcQ4iohMnwpvtJNREKOPdVZpIlR8vqOlN4NilMvNORdtxKv9KgfyqTDMqSe9XdShI6A86tOYYLBKten58qN+Cj0P7VeHKRiRjIzNOBKM0ewtI0UP8Qgg9Dvr55iriU76jUeX9Dyr0vsx22TjMM/hsU0AnIlGcSoLXlyjwxZQyhUzE15ivD5Fqm2UlJFzdJiKx1Ljubyg6UuzI8QsZQMscvpN/WqISMwF/T+l6IYnF6pCSCB+7Glw9nKc5udepuLeUTpuKuL23MWRuYNUmbHcExB3tSoytLRJKmws/iOp+Xp6UqmsLSjO4BoZlmLgWpLrtKmEZh/gzCS2DFy4EnyyzHxopwMyhbnvkuX/AJCQkeQA00pUqkuH9AlyZziCyp1oqMnvI9Mya9JxSv7XzH/cqlSql8Ja5LTqB990yEeZMT8z8ap8Ps8pI0MGOpEmu0qLsTuVO0nDW3cMouJCilMg3BB8xXkwFKlV9ge45NdpUqEh0UqVKrKGLpEWpUqssgdTaoFC9KlVohaZNqnSq4pUqxlyFEvYU1Y7NCcW4TsB095PKlSoIcs1n8KNQVkOEAmw5nkagfxa++PiOg3nlzpUqncyAvG8UpT3iMx/TlVHECVkHQQB0mlSq0DI0XCsKksEkSZV8tKEcYGUgCwIST5m5NcpVO5FwelfZYwk8PBIBJdck+RA+gFYfjqf+LfGwdNKlSn9SQ1/TQHxg+8T1A/OrZVZrqlQPWw/WlSrZdjBFpxoGCR7qf8AtFdpUqBFn//Z"/>
          <p:cNvSpPr>
            <a:spLocks noChangeAspect="1" noChangeArrowheads="1"/>
          </p:cNvSpPr>
          <p:nvPr/>
        </p:nvSpPr>
        <p:spPr bwMode="auto">
          <a:xfrm>
            <a:off x="63500" y="-1571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AU"/>
          </a:p>
        </p:txBody>
      </p:sp>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3737" y="548680"/>
            <a:ext cx="4482279" cy="33746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60032" y="3645024"/>
            <a:ext cx="3810000" cy="2857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156158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08720"/>
            <a:ext cx="8229600" cy="5415880"/>
          </a:xfrm>
        </p:spPr>
        <p:txBody>
          <a:bodyPr/>
          <a:lstStyle/>
          <a:p>
            <a:r>
              <a:rPr lang="en-AU" dirty="0"/>
              <a:t>In 1996, bin Laden personally engineered a plot to assassinate </a:t>
            </a:r>
            <a:r>
              <a:rPr lang="en-AU" dirty="0" smtClean="0"/>
              <a:t> President Clinton </a:t>
            </a:r>
            <a:r>
              <a:rPr lang="en-AU" dirty="0"/>
              <a:t>while the president was in Manila for the Asia Pacific Economic Cooperation. However, intelligence agents intercepted a message just minutes before the motorcade was to leave, and alerted the U.S. Secret Service. Agents later discovered a bomb planted under a bridge</a:t>
            </a:r>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7544" y="4005064"/>
            <a:ext cx="3081553" cy="20882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2099615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7544" y="652609"/>
            <a:ext cx="8229600" cy="4389120"/>
          </a:xfrm>
        </p:spPr>
        <p:txBody>
          <a:bodyPr/>
          <a:lstStyle/>
          <a:p>
            <a:r>
              <a:rPr lang="en-AU" dirty="0"/>
              <a:t>In October 2000, al-Qaeda militants in Yemen bombed the missile destroyer </a:t>
            </a:r>
            <a:r>
              <a:rPr lang="en-AU" i="1" dirty="0"/>
              <a:t>U.S.S. Cole</a:t>
            </a:r>
            <a:r>
              <a:rPr lang="en-AU" dirty="0"/>
              <a:t> in a suicide attack, killing 17 U.S. servicemen and damaging the vessel while it lay offshore. Inspired by the success of such a brazen attack, al-Qaeda's command core began to prepare for an attack on the U.S. itself.</a:t>
            </a:r>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11381" y="3212976"/>
            <a:ext cx="7792767" cy="35283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5853590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7544" y="620688"/>
            <a:ext cx="8229600" cy="5271864"/>
          </a:xfrm>
        </p:spPr>
        <p:txBody>
          <a:bodyPr/>
          <a:lstStyle/>
          <a:p>
            <a:r>
              <a:rPr lang="en-AU" dirty="0"/>
              <a:t>The September 11, 2001 attacks were the most devastating terrorist acts in American history, killing approximately 3,000 people. Two commercial airliners were deliberately flown into the World Trade </a:t>
            </a:r>
            <a:r>
              <a:rPr lang="en-AU" dirty="0" err="1" smtClean="0"/>
              <a:t>Center</a:t>
            </a:r>
            <a:r>
              <a:rPr lang="en-AU" dirty="0" smtClean="0"/>
              <a:t> towers</a:t>
            </a:r>
            <a:r>
              <a:rPr lang="en-AU" dirty="0"/>
              <a:t>, a third into The Pentagon, and a fourth, originally intended to target the United States Capitol, crashed in a field in </a:t>
            </a:r>
            <a:r>
              <a:rPr lang="en-AU" dirty="0" err="1"/>
              <a:t>Shanksville</a:t>
            </a:r>
            <a:r>
              <a:rPr lang="en-AU" dirty="0"/>
              <a:t>, Pennsylvania.</a:t>
            </a:r>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94233" y="3573016"/>
            <a:ext cx="5471889" cy="30810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3392478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What is Al-Qaeda</a:t>
            </a:r>
            <a:endParaRPr lang="en-AU" dirty="0"/>
          </a:p>
        </p:txBody>
      </p:sp>
      <p:sp>
        <p:nvSpPr>
          <p:cNvPr id="3" name="Content Placeholder 2"/>
          <p:cNvSpPr>
            <a:spLocks noGrp="1"/>
          </p:cNvSpPr>
          <p:nvPr>
            <p:ph idx="1"/>
          </p:nvPr>
        </p:nvSpPr>
        <p:spPr/>
        <p:txBody>
          <a:bodyPr/>
          <a:lstStyle/>
          <a:p>
            <a:r>
              <a:rPr lang="en-AU" dirty="0" smtClean="0"/>
              <a:t>Al-</a:t>
            </a:r>
            <a:r>
              <a:rPr lang="en-AU" dirty="0" err="1" smtClean="0"/>
              <a:t>Qaeda"the</a:t>
            </a:r>
            <a:r>
              <a:rPr lang="en-AU" dirty="0" smtClean="0"/>
              <a:t> </a:t>
            </a:r>
            <a:r>
              <a:rPr lang="en-AU" dirty="0"/>
              <a:t>base" in Arabic—is the network of extremists organized by Osama bin </a:t>
            </a:r>
            <a:r>
              <a:rPr lang="en-AU" dirty="0" smtClean="0"/>
              <a:t>Laden</a:t>
            </a:r>
            <a:endParaRPr lang="en-AU" dirty="0"/>
          </a:p>
          <a:p>
            <a:r>
              <a:rPr lang="en-AU" dirty="0"/>
              <a:t>After the terrorist attacks of September 11, 2001, al-Qaeda (or al-</a:t>
            </a:r>
            <a:r>
              <a:rPr lang="en-AU" dirty="0" err="1"/>
              <a:t>Qa'ida</a:t>
            </a:r>
            <a:r>
              <a:rPr lang="en-AU" dirty="0"/>
              <a:t>, pronounced al-KYE-da) surpassed the IRA, Hamas, and </a:t>
            </a:r>
            <a:r>
              <a:rPr lang="en-AU" dirty="0" smtClean="0"/>
              <a:t>Hezbollah as </a:t>
            </a:r>
            <a:r>
              <a:rPr lang="en-AU" dirty="0"/>
              <a:t>the world's most infamous terrorist organization</a:t>
            </a:r>
            <a:r>
              <a:rPr lang="en-AU" dirty="0" smtClean="0"/>
              <a:t>.</a:t>
            </a:r>
            <a:endParaRPr lang="en-AU" dirty="0"/>
          </a:p>
          <a:p>
            <a:pPr marL="0" indent="0">
              <a:buNone/>
            </a:pPr>
            <a:endParaRPr lang="en-AU"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19775" y="4581128"/>
            <a:ext cx="2495550" cy="1828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9771670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The </a:t>
            </a:r>
            <a:r>
              <a:rPr lang="en-AU" dirty="0" err="1" smtClean="0"/>
              <a:t>Mujahadeen</a:t>
            </a:r>
            <a:endParaRPr lang="en-AU" dirty="0"/>
          </a:p>
        </p:txBody>
      </p:sp>
      <p:sp>
        <p:nvSpPr>
          <p:cNvPr id="3" name="Content Placeholder 2"/>
          <p:cNvSpPr>
            <a:spLocks noGrp="1"/>
          </p:cNvSpPr>
          <p:nvPr>
            <p:ph idx="1"/>
          </p:nvPr>
        </p:nvSpPr>
        <p:spPr/>
        <p:txBody>
          <a:bodyPr>
            <a:normAutofit fontScale="92500" lnSpcReduction="10000"/>
          </a:bodyPr>
          <a:lstStyle/>
          <a:p>
            <a:r>
              <a:rPr lang="en-AU" dirty="0"/>
              <a:t>Al-Qaeda has its origins in the uprising against the Soviet occupation of Afghanistan. </a:t>
            </a:r>
            <a:endParaRPr lang="en-AU" dirty="0" smtClean="0"/>
          </a:p>
          <a:p>
            <a:r>
              <a:rPr lang="en-AU" dirty="0" smtClean="0"/>
              <a:t>Thousands </a:t>
            </a:r>
            <a:r>
              <a:rPr lang="en-AU" dirty="0"/>
              <a:t>of volunteers from around the Middle East came to Afghanistan as </a:t>
            </a:r>
            <a:r>
              <a:rPr lang="en-AU" i="1" dirty="0" err="1"/>
              <a:t>mujahideen</a:t>
            </a:r>
            <a:r>
              <a:rPr lang="en-AU" dirty="0"/>
              <a:t>, warriors fighting to defend fellow Muslims. </a:t>
            </a:r>
            <a:endParaRPr lang="en-AU" dirty="0" smtClean="0"/>
          </a:p>
          <a:p>
            <a:r>
              <a:rPr lang="en-AU" dirty="0" smtClean="0"/>
              <a:t>In </a:t>
            </a:r>
            <a:r>
              <a:rPr lang="en-AU" dirty="0"/>
              <a:t>the mid-1980s, Osama bin Laden became the prime financier for an organization that recruited Muslims from mosques around the world. </a:t>
            </a:r>
            <a:endParaRPr lang="en-AU" dirty="0" smtClean="0"/>
          </a:p>
          <a:p>
            <a:r>
              <a:rPr lang="en-AU" dirty="0" smtClean="0"/>
              <a:t>These </a:t>
            </a:r>
            <a:r>
              <a:rPr lang="en-AU" dirty="0"/>
              <a:t>"Afghan Arab" </a:t>
            </a:r>
            <a:r>
              <a:rPr lang="en-AU" i="1" dirty="0" err="1"/>
              <a:t>mujahideen</a:t>
            </a:r>
            <a:r>
              <a:rPr lang="en-AU" dirty="0"/>
              <a:t>, which numbered in the thousands, were crucial in defeating Soviet forces.</a:t>
            </a:r>
            <a:br>
              <a:rPr lang="en-AU" dirty="0"/>
            </a:br>
            <a:r>
              <a:rPr lang="en-AU" dirty="0"/>
              <a:t/>
            </a:r>
            <a:br>
              <a:rPr lang="en-AU" dirty="0"/>
            </a:br>
            <a:endParaRPr lang="en-AU"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34503" y="332656"/>
            <a:ext cx="2286000" cy="1447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0694823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The rise of Al-Qaeda</a:t>
            </a:r>
            <a:endParaRPr lang="en-AU" dirty="0"/>
          </a:p>
        </p:txBody>
      </p:sp>
      <p:sp>
        <p:nvSpPr>
          <p:cNvPr id="3" name="Content Placeholder 2"/>
          <p:cNvSpPr>
            <a:spLocks noGrp="1"/>
          </p:cNvSpPr>
          <p:nvPr>
            <p:ph idx="1"/>
          </p:nvPr>
        </p:nvSpPr>
        <p:spPr/>
        <p:txBody>
          <a:bodyPr>
            <a:normAutofit fontScale="85000" lnSpcReduction="10000"/>
          </a:bodyPr>
          <a:lstStyle/>
          <a:p>
            <a:r>
              <a:rPr lang="en-AU" dirty="0"/>
              <a:t>After his expulsion from Saudi Arabia, bin Laden established headquarters for al-Qaeda in Khartoum, Sudan. </a:t>
            </a:r>
            <a:endParaRPr lang="en-AU" dirty="0" smtClean="0"/>
          </a:p>
          <a:p>
            <a:r>
              <a:rPr lang="en-AU" dirty="0" smtClean="0"/>
              <a:t>The </a:t>
            </a:r>
            <a:r>
              <a:rPr lang="en-AU" dirty="0"/>
              <a:t>first actions of al-Qaeda against American interests were attacks on U.S. servicemen in Somalia. </a:t>
            </a:r>
            <a:endParaRPr lang="en-AU" dirty="0" smtClean="0"/>
          </a:p>
          <a:p>
            <a:r>
              <a:rPr lang="en-AU" dirty="0" smtClean="0"/>
              <a:t>A </a:t>
            </a:r>
            <a:r>
              <a:rPr lang="en-AU" dirty="0"/>
              <a:t>string of terrorist actions suspected to have been orchestrated by al-Qaeda </a:t>
            </a:r>
            <a:r>
              <a:rPr lang="en-AU" dirty="0" smtClean="0"/>
              <a:t>followed </a:t>
            </a:r>
            <a:r>
              <a:rPr lang="en-AU" dirty="0"/>
              <a:t>and in August 1996 bin Laden issued a "Declaration of War" against the U.S</a:t>
            </a:r>
            <a:r>
              <a:rPr lang="en-AU" dirty="0" smtClean="0"/>
              <a:t>.</a:t>
            </a:r>
          </a:p>
          <a:p>
            <a:r>
              <a:rPr lang="en-AU" dirty="0"/>
              <a:t>Al-Qaeda also worked to forge alliances with other radical groups. In February 1998, bin Laden announced an alliance of terrorist organizations—the I</a:t>
            </a:r>
            <a:r>
              <a:rPr lang="en-AU" dirty="0" smtClean="0"/>
              <a:t>nternational </a:t>
            </a:r>
            <a:r>
              <a:rPr lang="en-AU" dirty="0"/>
              <a:t>Islamic Front for Jihad Against the Jews and </a:t>
            </a:r>
            <a:r>
              <a:rPr lang="en-AU" dirty="0" smtClean="0"/>
              <a:t>Crusaders</a:t>
            </a:r>
            <a:r>
              <a:rPr lang="en-AU" dirty="0"/>
              <a:t/>
            </a:r>
            <a:br>
              <a:rPr lang="en-AU" dirty="0"/>
            </a:br>
            <a:r>
              <a:rPr lang="en-AU" dirty="0"/>
              <a:t/>
            </a:r>
            <a:br>
              <a:rPr lang="en-AU" dirty="0"/>
            </a:br>
            <a:endParaRPr lang="en-AU" dirty="0"/>
          </a:p>
        </p:txBody>
      </p:sp>
    </p:spTree>
    <p:extLst>
      <p:ext uri="{BB962C8B-B14F-4D97-AF65-F5344CB8AC3E}">
        <p14:creationId xmlns:p14="http://schemas.microsoft.com/office/powerpoint/2010/main" val="97377873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260648"/>
            <a:ext cx="8686800" cy="1143000"/>
          </a:xfrm>
        </p:spPr>
        <p:txBody>
          <a:bodyPr>
            <a:normAutofit fontScale="90000"/>
          </a:bodyPr>
          <a:lstStyle/>
          <a:p>
            <a:r>
              <a:rPr lang="en-AU" dirty="0" smtClean="0"/>
              <a:t>Why was Al-Qaeda so anti America?</a:t>
            </a:r>
            <a:endParaRPr lang="en-AU" dirty="0"/>
          </a:p>
        </p:txBody>
      </p:sp>
      <p:sp>
        <p:nvSpPr>
          <p:cNvPr id="3" name="Content Placeholder 2"/>
          <p:cNvSpPr>
            <a:spLocks noGrp="1"/>
          </p:cNvSpPr>
          <p:nvPr>
            <p:ph idx="1"/>
          </p:nvPr>
        </p:nvSpPr>
        <p:spPr>
          <a:xfrm>
            <a:off x="457200" y="1412776"/>
            <a:ext cx="8229600" cy="5256584"/>
          </a:xfrm>
        </p:spPr>
        <p:txBody>
          <a:bodyPr>
            <a:normAutofit fontScale="92500" lnSpcReduction="20000"/>
          </a:bodyPr>
          <a:lstStyle/>
          <a:p>
            <a:r>
              <a:rPr lang="en-AU" dirty="0" smtClean="0"/>
              <a:t>Originally Al-Qaeda (bin Laden) hated the Soviet for their intervention in the Afghan Civil War</a:t>
            </a:r>
          </a:p>
          <a:p>
            <a:r>
              <a:rPr lang="en-AU" dirty="0" smtClean="0"/>
              <a:t>In 1990 Iraq invaded Kuwait over oil issues. </a:t>
            </a:r>
          </a:p>
          <a:p>
            <a:r>
              <a:rPr lang="en-AU" dirty="0" smtClean="0"/>
              <a:t>Saudi Arabia felt threatened by the strong Iraqi presence in Kuwait.</a:t>
            </a:r>
          </a:p>
          <a:p>
            <a:r>
              <a:rPr lang="en-AU" dirty="0" smtClean="0"/>
              <a:t>Bin Laden offered assistance to the </a:t>
            </a:r>
            <a:r>
              <a:rPr lang="en-AU" dirty="0" err="1" smtClean="0"/>
              <a:t>Sauds</a:t>
            </a:r>
            <a:r>
              <a:rPr lang="en-AU" dirty="0" smtClean="0"/>
              <a:t> but they refused him and took assistance from the US instead.</a:t>
            </a:r>
          </a:p>
          <a:p>
            <a:r>
              <a:rPr lang="en-AU" dirty="0" smtClean="0"/>
              <a:t>In 1993 the </a:t>
            </a:r>
            <a:r>
              <a:rPr lang="en-AU" dirty="0" err="1" smtClean="0"/>
              <a:t>Sauds</a:t>
            </a:r>
            <a:r>
              <a:rPr lang="en-AU" dirty="0" smtClean="0"/>
              <a:t> also supported the Oslo accords (peace between Palestine and Israel) which made Bin Laden more angry</a:t>
            </a:r>
          </a:p>
          <a:p>
            <a:r>
              <a:rPr lang="en-AU" dirty="0"/>
              <a:t>The deployment angered Bin Laden, as he believed the presence of foreign troops in the "land of the two mosques" (</a:t>
            </a:r>
            <a:r>
              <a:rPr lang="en-AU" dirty="0" smtClean="0"/>
              <a:t>Mecca and </a:t>
            </a:r>
            <a:r>
              <a:rPr lang="en-AU" dirty="0"/>
              <a:t>Medina) profaned sacred soil. After speaking publicly against the Saudi government for </a:t>
            </a:r>
            <a:r>
              <a:rPr lang="en-AU" dirty="0" err="1"/>
              <a:t>harboring</a:t>
            </a:r>
            <a:r>
              <a:rPr lang="en-AU" dirty="0"/>
              <a:t> American troops, he was banished and forced to live in exile in Sudan.</a:t>
            </a:r>
            <a:endParaRPr lang="en-AU" dirty="0"/>
          </a:p>
        </p:txBody>
      </p:sp>
    </p:spTree>
    <p:extLst>
      <p:ext uri="{BB962C8B-B14F-4D97-AF65-F5344CB8AC3E}">
        <p14:creationId xmlns:p14="http://schemas.microsoft.com/office/powerpoint/2010/main" val="248344681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AU"/>
          </a:p>
        </p:txBody>
      </p:sp>
      <p:sp>
        <p:nvSpPr>
          <p:cNvPr id="3" name="Content Placeholder 2"/>
          <p:cNvSpPr>
            <a:spLocks noGrp="1"/>
          </p:cNvSpPr>
          <p:nvPr>
            <p:ph idx="1"/>
          </p:nvPr>
        </p:nvSpPr>
        <p:spPr/>
        <p:txBody>
          <a:bodyPr/>
          <a:lstStyle/>
          <a:p>
            <a:r>
              <a:rPr lang="en-AU" dirty="0"/>
              <a:t>In 1996, al-Qaeda announced </a:t>
            </a:r>
            <a:r>
              <a:rPr lang="en-AU" dirty="0" smtClean="0"/>
              <a:t>its jihad </a:t>
            </a:r>
            <a:r>
              <a:rPr lang="en-AU" dirty="0"/>
              <a:t>to expel foreign troops and interests from what they considered Islamic lands. </a:t>
            </a:r>
            <a:endParaRPr lang="en-AU" dirty="0" smtClean="0"/>
          </a:p>
          <a:p>
            <a:r>
              <a:rPr lang="en-AU" dirty="0" smtClean="0"/>
              <a:t>Bin </a:t>
            </a:r>
            <a:r>
              <a:rPr lang="en-AU" dirty="0"/>
              <a:t>Laden issued </a:t>
            </a:r>
            <a:r>
              <a:rPr lang="en-AU" dirty="0" smtClean="0"/>
              <a:t>a fatwa(binding </a:t>
            </a:r>
            <a:r>
              <a:rPr lang="en-AU" dirty="0"/>
              <a:t>religious edict</a:t>
            </a:r>
            <a:r>
              <a:rPr lang="en-AU" dirty="0" smtClean="0"/>
              <a:t>),</a:t>
            </a:r>
            <a:r>
              <a:rPr lang="en-AU" baseline="30000" dirty="0"/>
              <a:t> </a:t>
            </a:r>
            <a:r>
              <a:rPr lang="en-AU" dirty="0" smtClean="0"/>
              <a:t>which </a:t>
            </a:r>
            <a:r>
              <a:rPr lang="en-AU" dirty="0"/>
              <a:t>amounted to a public declaration of war against the U.S. and its allies, and began to refocus al-Qaeda's resources on large-scale, propagandist strikes.</a:t>
            </a:r>
          </a:p>
        </p:txBody>
      </p:sp>
    </p:spTree>
    <p:extLst>
      <p:ext uri="{BB962C8B-B14F-4D97-AF65-F5344CB8AC3E}">
        <p14:creationId xmlns:p14="http://schemas.microsoft.com/office/powerpoint/2010/main" val="38430018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764704"/>
            <a:ext cx="8229600" cy="5559896"/>
          </a:xfrm>
        </p:spPr>
        <p:txBody>
          <a:bodyPr>
            <a:normAutofit/>
          </a:bodyPr>
          <a:lstStyle/>
          <a:p>
            <a:pPr marL="0" indent="0">
              <a:buNone/>
            </a:pPr>
            <a:r>
              <a:rPr lang="en-AU" dirty="0" smtClean="0"/>
              <a:t>They </a:t>
            </a:r>
            <a:r>
              <a:rPr lang="en-AU" dirty="0"/>
              <a:t>declared:</a:t>
            </a:r>
          </a:p>
          <a:p>
            <a:r>
              <a:rPr lang="en-AU" dirty="0"/>
              <a:t>T</a:t>
            </a:r>
            <a:r>
              <a:rPr lang="en-AU" dirty="0" smtClean="0"/>
              <a:t>he </a:t>
            </a:r>
            <a:r>
              <a:rPr lang="en-AU" dirty="0"/>
              <a:t>ruling to kill the Americans and their allies—civilians and military—is an individual duty for every Muslim who can do it in any country in which it is possible to do it, in order to liberate the al-Aqsa Mosque [in Jerusalem] and the holy mosque [in Mecca] from their grip, and in order for their armies to move out of all the lands of Islam, defeated and unable to threaten any Muslim. This is in accordance with the words of Almighty Allah, 'and fight the pagans all together as they fight you all together,' and 'fight them until there is no more tumult or oppression, and there prevail justice and faith in Allah'</a:t>
            </a:r>
          </a:p>
          <a:p>
            <a:endParaRPr lang="en-AU" dirty="0"/>
          </a:p>
        </p:txBody>
      </p:sp>
    </p:spTree>
    <p:extLst>
      <p:ext uri="{BB962C8B-B14F-4D97-AF65-F5344CB8AC3E}">
        <p14:creationId xmlns:p14="http://schemas.microsoft.com/office/powerpoint/2010/main" val="419997081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         Al-Qaeda Attacks</a:t>
            </a:r>
            <a:endParaRPr lang="en-AU" dirty="0"/>
          </a:p>
        </p:txBody>
      </p:sp>
      <p:sp>
        <p:nvSpPr>
          <p:cNvPr id="3" name="Content Placeholder 2"/>
          <p:cNvSpPr>
            <a:spLocks noGrp="1"/>
          </p:cNvSpPr>
          <p:nvPr>
            <p:ph idx="1"/>
          </p:nvPr>
        </p:nvSpPr>
        <p:spPr/>
        <p:txBody>
          <a:bodyPr>
            <a:normAutofit lnSpcReduction="10000"/>
          </a:bodyPr>
          <a:lstStyle/>
          <a:p>
            <a:r>
              <a:rPr lang="en-AU" dirty="0"/>
              <a:t>On December 29, 1992, al-Qaeda's first terrorist attack took place as two bombs were detonated in Aden, Yemen. </a:t>
            </a:r>
            <a:endParaRPr lang="en-AU" dirty="0" smtClean="0"/>
          </a:p>
          <a:p>
            <a:r>
              <a:rPr lang="en-AU" dirty="0" smtClean="0"/>
              <a:t>The </a:t>
            </a:r>
            <a:r>
              <a:rPr lang="en-AU" dirty="0"/>
              <a:t>first target was the </a:t>
            </a:r>
            <a:r>
              <a:rPr lang="en-AU" dirty="0" err="1"/>
              <a:t>Movenpick</a:t>
            </a:r>
            <a:r>
              <a:rPr lang="en-AU" dirty="0"/>
              <a:t> Hotel and the second was the parking lot of the </a:t>
            </a:r>
            <a:r>
              <a:rPr lang="en-AU" dirty="0" err="1"/>
              <a:t>Goldmohur</a:t>
            </a:r>
            <a:r>
              <a:rPr lang="en-AU" dirty="0"/>
              <a:t> Hotel.</a:t>
            </a:r>
          </a:p>
          <a:p>
            <a:r>
              <a:rPr lang="en-AU" dirty="0"/>
              <a:t>The bombings were an attempt to eliminate American soldiers on their way to Somalia to take part in the international famine relief effort, Operation Restore Hope. Internally, al-Qaeda considered the bombing a victory that frightened the Americans away, but in the U.S. the attack was barely noticed.</a:t>
            </a:r>
          </a:p>
          <a:p>
            <a:endParaRPr lang="en-AU" dirty="0"/>
          </a:p>
        </p:txBody>
      </p:sp>
    </p:spTree>
    <p:extLst>
      <p:ext uri="{BB962C8B-B14F-4D97-AF65-F5344CB8AC3E}">
        <p14:creationId xmlns:p14="http://schemas.microsoft.com/office/powerpoint/2010/main" val="206264750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836712"/>
            <a:ext cx="6131024" cy="5487888"/>
          </a:xfrm>
        </p:spPr>
        <p:txBody>
          <a:bodyPr>
            <a:normAutofit fontScale="85000" lnSpcReduction="10000"/>
          </a:bodyPr>
          <a:lstStyle/>
          <a:p>
            <a:r>
              <a:rPr lang="en-AU" dirty="0"/>
              <a:t>In 1993, </a:t>
            </a:r>
            <a:r>
              <a:rPr lang="en-AU" dirty="0" err="1"/>
              <a:t>Ramzi</a:t>
            </a:r>
            <a:r>
              <a:rPr lang="en-AU" dirty="0"/>
              <a:t> </a:t>
            </a:r>
            <a:r>
              <a:rPr lang="en-AU" dirty="0" err="1"/>
              <a:t>Yousef</a:t>
            </a:r>
            <a:r>
              <a:rPr lang="en-AU" dirty="0"/>
              <a:t> used a truck bomb to attack the World Trade </a:t>
            </a:r>
            <a:r>
              <a:rPr lang="en-AU" dirty="0" err="1" smtClean="0"/>
              <a:t>Center</a:t>
            </a:r>
            <a:r>
              <a:rPr lang="en-AU" dirty="0" smtClean="0"/>
              <a:t> in </a:t>
            </a:r>
            <a:r>
              <a:rPr lang="en-AU" dirty="0"/>
              <a:t>New York City. The attack was intended to break the foundation of Tower One knocking it into Tower Two, bringing the entire complex down.</a:t>
            </a:r>
          </a:p>
          <a:p>
            <a:r>
              <a:rPr lang="en-AU" dirty="0" err="1"/>
              <a:t>Yousef</a:t>
            </a:r>
            <a:r>
              <a:rPr lang="en-AU" dirty="0"/>
              <a:t> hoped this would kill 250,000 people. The towers shook and swayed but the foundation held and he succeeded in killing only six people (although he injured 1,042 others and caused nearly $300 million in property damage</a:t>
            </a:r>
            <a:r>
              <a:rPr lang="en-AU" dirty="0" smtClean="0"/>
              <a:t>)</a:t>
            </a:r>
          </a:p>
          <a:p>
            <a:r>
              <a:rPr lang="en-AU" dirty="0"/>
              <a:t>After his capture, </a:t>
            </a:r>
            <a:r>
              <a:rPr lang="en-AU" dirty="0" err="1"/>
              <a:t>Yousef</a:t>
            </a:r>
            <a:r>
              <a:rPr lang="en-AU" dirty="0"/>
              <a:t> declared that his primary justification for the attack was to punish the U.S. for its support for the Israeli occupation of Palestinian territories and made no mention of any religious motivations</a:t>
            </a:r>
          </a:p>
          <a:p>
            <a:endParaRPr lang="en-AU"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88224" y="666318"/>
            <a:ext cx="1384300" cy="1901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39974" y="3212976"/>
            <a:ext cx="2517775" cy="1682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22319658"/>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scene3d>
            <a:camera prst="orthographicFront">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134</TotalTime>
  <Words>960</Words>
  <Application>Microsoft Office PowerPoint</Application>
  <PresentationFormat>On-screen Show (4:3)</PresentationFormat>
  <Paragraphs>36</Paragraphs>
  <Slides>12</Slides>
  <Notes>1</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Flow</vt:lpstr>
      <vt:lpstr>Al Qaeda</vt:lpstr>
      <vt:lpstr>What is Al-Qaeda</vt:lpstr>
      <vt:lpstr>The Mujahadeen</vt:lpstr>
      <vt:lpstr>The rise of Al-Qaeda</vt:lpstr>
      <vt:lpstr>Why was Al-Qaeda so anti America?</vt:lpstr>
      <vt:lpstr>PowerPoint Presentation</vt:lpstr>
      <vt:lpstr>PowerPoint Presentation</vt:lpstr>
      <vt:lpstr>         Al-Qaeda Attacks</vt:lpstr>
      <vt:lpstr>PowerPoint Presentation</vt:lpstr>
      <vt:lpstr>PowerPoint Presentation</vt:lpstr>
      <vt:lpstr>PowerPoint Presentation</vt:lpstr>
      <vt:lpstr>PowerPoint Presentation</vt:lpstr>
    </vt:vector>
  </TitlesOfParts>
  <Company>Tara Anglican School for Girls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Al Qaeda</dc:title>
  <dc:creator>Anika Attwood</dc:creator>
  <cp:lastModifiedBy>Anika Attwood</cp:lastModifiedBy>
  <cp:revision>10</cp:revision>
  <dcterms:created xsi:type="dcterms:W3CDTF">2012-10-16T11:39:38Z</dcterms:created>
  <dcterms:modified xsi:type="dcterms:W3CDTF">2012-10-17T10:31:00Z</dcterms:modified>
</cp:coreProperties>
</file>